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latypi Medium" panose="020B0604020202020204" charset="0"/>
      <p:regular r:id="rId16"/>
    </p:embeddedFont>
    <p:embeddedFont>
      <p:font typeface="Source Serif 4" panose="020B0604020202020204" charset="0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893" autoAdjust="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1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Context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 collecte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web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devenue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pierre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angulaire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pour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l'analyse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stratégique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décision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éclairée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Elle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permet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aux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entreprises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aux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chercheurs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transformer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informations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brutes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renseignements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précieux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  <a:cs typeface="Source Serif 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Décisions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Stratégiques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Informez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vos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choix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commerciaux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grâce à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fiables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à jour.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Analysez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les tendances du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marché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comportement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utilisateurs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Personnalisation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+mn-ea"/>
                <a:cs typeface="Platypi Medium" pitchFamily="34" charset="-120"/>
              </a:rPr>
              <a:t>:</a:t>
            </a:r>
            <a:endParaRPr lang="en-US" sz="1200" b="1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Offrez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expériences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mesure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comprenant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préférences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votre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audience.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Améliorez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l'engagement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fidélisation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clients.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Avantage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Compétitif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Identifiez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opportunités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les lacunes du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marché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Gardez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longueur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d'avance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vos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concurrents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grâce à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veille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constante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Malgré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avantages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la collecte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pose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défis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significatifs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Il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crucial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d'adopter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approche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éthique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légale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pour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garantir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conformité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confiance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utilisateurs.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Éthique et </a:t>
            </a: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Confidentialité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  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Respecter la vie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privée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utilisateurs et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réglementations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comme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 RGPD.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consentement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primordial.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Qualité</a:t>
            </a:r>
            <a:r>
              <a:rPr lang="en-US" sz="1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des Données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Assurer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l'exactitude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cohérence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pertinence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recueillies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Éliminer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 bruit et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doublons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L'importance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la collecte 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cesse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croître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dans un monde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toujours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plus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numérisé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Elle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moteur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l'innovation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l'optimisation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dans de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nombreux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secteurs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Données plus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</a:t>
            </a:r>
            <a:r>
              <a:rPr lang="en-US" sz="1200" dirty="0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securisé et </a:t>
            </a:r>
            <a:r>
              <a:rPr lang="en-US" sz="1200" dirty="0" err="1"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centralisé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 Frontend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la vitrine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votre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application de collecte. Il assure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l'interaction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avec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l'utilisateur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présentation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manière intuitive et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agréable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  <a:cs typeface="Source Serif 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  <a:cs typeface="Source Serif 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Html: La structure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sémantique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la page,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squelette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lequel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tout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contenu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bâti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Css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Le style et la mise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forme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visuelle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Bootstrap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bibliothèque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CSS pour un design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réactif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rapide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Javascripte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L'interactivité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dynamique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Il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gère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événements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utilisateurs et les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appels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au Backend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 Backend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cerveau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l'application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gérant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logique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métier,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traitement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communication avec la base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choisi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pour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polyvalence et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lisibilité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tandis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que </a:t>
            </a:r>
            <a:r>
              <a:rPr lang="en-US" sz="12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Flask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offre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un cadre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léger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flexible pour 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développement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web.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véritable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puissance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projet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réside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dans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l'intégration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harmonieuse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du Frontend et du Backend. Une collaboration qui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l'expérience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utilisateur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et la gestion des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Maîtriser</a:t>
            </a:r>
            <a:r>
              <a:rPr lang="en-US" sz="12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la </a:t>
            </a:r>
            <a:r>
              <a:rPr lang="en-US" sz="1200" b="1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Donnée</a:t>
            </a:r>
            <a:r>
              <a:rPr lang="en-US" sz="12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pour </a:t>
            </a:r>
            <a:r>
              <a:rPr lang="en-US" sz="1200" b="1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Innover</a:t>
            </a:r>
            <a:r>
              <a:rPr lang="en-US" sz="12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</a:t>
            </a:r>
            <a:endParaRPr lang="en-US" sz="1200" b="1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  <a:cs typeface="Source Serif 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création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d'un site de collecte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données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web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full-stack (HTML, CSS, Bootstrap, JS, Python/Flask)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compétence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précieuse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Elle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offre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maîtrise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complète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du cycle de vie de la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donnée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de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l'acquisition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à </a:t>
            </a:r>
            <a:r>
              <a:rPr lang="en-US" sz="12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l'analyse</a:t>
            </a: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348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18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4079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323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816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55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099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107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011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01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5018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77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221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27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781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085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32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578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667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205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047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990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141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74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2" r:id="rId24"/>
    <p:sldLayoutId id="214748382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74774" y="2698510"/>
            <a:ext cx="7556421" cy="908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 Collecte de Données  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153C6A1-9091-4269-9284-F2E256AEC78B}"/>
              </a:ext>
            </a:extLst>
          </p:cNvPr>
          <p:cNvSpPr/>
          <p:nvPr/>
        </p:nvSpPr>
        <p:spPr>
          <a:xfrm>
            <a:off x="1506345" y="4698444"/>
            <a:ext cx="832485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b="1" dirty="0"/>
              <a:t>FALIARISOA Zafindrasoja Charlot Robert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400" b="1" dirty="0"/>
              <a:t>ANDRIAMAMPIONONIRINA Santatra Mickaël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400" b="1"/>
              <a:t>ANDRIATSILEFITRA </a:t>
            </a:r>
            <a:r>
              <a:rPr lang="en-US" sz="2400" b="1" dirty="0"/>
              <a:t>Herinjakatsoa Caril celcimann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8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3259574"/>
            <a:ext cx="7007185" cy="875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85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Utilité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0803" y="4439960"/>
            <a:ext cx="1320879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2037755" y="5060572"/>
            <a:ext cx="284988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Décisions Stratégiques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28105" y="5983248"/>
            <a:ext cx="3724394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037755" y="5748515"/>
            <a:ext cx="38303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Personnalisation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037755" y="6469766"/>
            <a:ext cx="4641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45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Avantage Compétitif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969222" y="5983248"/>
            <a:ext cx="3724513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427" y="2063353"/>
            <a:ext cx="586740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 Problématique : Défis et Considérations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962204" y="2869644"/>
            <a:ext cx="4771846" cy="73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85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Éthique et Confidentialité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012808" y="4026098"/>
            <a:ext cx="3521092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185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Qualité des Données</a:t>
            </a:r>
            <a:endParaRPr lang="en-US" sz="2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558" y="342424"/>
            <a:ext cx="7121842" cy="7887176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508558" y="7909560"/>
            <a:ext cx="15240" cy="243602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9486" y="3039666"/>
            <a:ext cx="11104602" cy="115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100"/>
              </a:lnSpc>
              <a:buNone/>
            </a:pPr>
            <a:r>
              <a:rPr lang="en-US" sz="73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L'Impératif de la Donnée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649486" y="4477941"/>
            <a:ext cx="133314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9486" y="5373291"/>
            <a:ext cx="4289108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90%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1213842" y="6217563"/>
            <a:ext cx="31603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Augmentation des Données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9486" y="6618803"/>
            <a:ext cx="4289108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Pourcentage des données mondiales créées au cours des deux dernières années. Un flux constant à maîtriser.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408771" y="6217563"/>
            <a:ext cx="381261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Décisions Basées sur les Données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691687" y="6618803"/>
            <a:ext cx="4289227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F1211-5871-4E6F-B6D2-0D09D58413E1}"/>
              </a:ext>
            </a:extLst>
          </p:cNvPr>
          <p:cNvSpPr txBox="1"/>
          <p:nvPr/>
        </p:nvSpPr>
        <p:spPr>
          <a:xfrm>
            <a:off x="2125504" y="3603010"/>
            <a:ext cx="5646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latin typeface="Platypi Medium" pitchFamily="34" charset="0"/>
                <a:cs typeface="Platypi Medium" pitchFamily="34" charset="-120"/>
              </a:rPr>
              <a:t>Importance</a:t>
            </a:r>
            <a:r>
              <a:rPr lang="en-US" dirty="0">
                <a:latin typeface="Platypi Medium" pitchFamily="34" charset="0"/>
                <a:cs typeface="Platypi Medium" pitchFamily="34" charset="-120"/>
              </a:rPr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7463" y="725805"/>
            <a:ext cx="6808946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 Frontend : Interface et Interaction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57463" y="1406723"/>
            <a:ext cx="782907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57463" y="2990375"/>
            <a:ext cx="2348151" cy="601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HTML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57463" y="3329464"/>
            <a:ext cx="782907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57463" y="3591402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Bootstrap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57462" y="4074319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JavaScript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1211" y="2589789"/>
            <a:ext cx="3697248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 Backend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2711" y="1523047"/>
            <a:ext cx="63271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23400" y="3881795"/>
            <a:ext cx="6327100" cy="1625084"/>
          </a:xfrm>
          <a:prstGeom prst="roundRect">
            <a:avLst>
              <a:gd name="adj" fmla="val 30922"/>
            </a:avLst>
          </a:prstGeom>
          <a:solidFill>
            <a:srgbClr val="F9F7F7"/>
          </a:solidFill>
          <a:ln/>
        </p:spPr>
      </p:sp>
      <p:sp>
        <p:nvSpPr>
          <p:cNvPr id="6" name="Text 4"/>
          <p:cNvSpPr/>
          <p:nvPr/>
        </p:nvSpPr>
        <p:spPr>
          <a:xfrm>
            <a:off x="942023" y="4166473"/>
            <a:ext cx="314503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Traitement des Données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42023" y="4702850"/>
            <a:ext cx="590847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Flask permet de réceptionner, valider et nettoyer les données avant leur stockage.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2711" y="5791557"/>
            <a:ext cx="6327100" cy="1625084"/>
          </a:xfrm>
          <a:prstGeom prst="roundRect">
            <a:avLst>
              <a:gd name="adj" fmla="val 30922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942023" y="600086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API RESTful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942023" y="6537246"/>
            <a:ext cx="590847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Créez des points d'accès pour que le Frontend puisse interagir de manière sécurisée et efficace.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62" y="0"/>
            <a:ext cx="7612737" cy="8401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2182" y="584715"/>
            <a:ext cx="7757636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et Backend S'unissent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179582" y="1758315"/>
            <a:ext cx="7757636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8" y="1940957"/>
            <a:ext cx="990243" cy="1188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6263" y="2078712"/>
            <a:ext cx="271736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Interaction Utilisateur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036266" y="2565559"/>
            <a:ext cx="65693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 Frontend collecte les informations via des formulaires.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8" y="3525321"/>
            <a:ext cx="990243" cy="11882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6263" y="3485080"/>
            <a:ext cx="247566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Requête Backend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36263" y="4004429"/>
            <a:ext cx="65693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JavaScript envoie ces données au serveur Flask.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7" y="5062299"/>
            <a:ext cx="990243" cy="11882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36265" y="5051823"/>
            <a:ext cx="285190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Traitement et Stockage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2036264" y="5534323"/>
            <a:ext cx="65693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Flask valide, traite et insère les données en base.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6" y="6527959"/>
            <a:ext cx="990243" cy="11882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36262" y="6419673"/>
            <a:ext cx="247566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Retour au Frontend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2004086" y="7092554"/>
            <a:ext cx="65693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Flask renvoie une confirmation ou une erreur à l'utilisateur.</a:t>
            </a:r>
            <a:endParaRPr lang="en-US" sz="15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E4A19783-7E47-44F8-B03F-EED19065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048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93646"/>
            <a:ext cx="7761327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Cas d'Usage et Applications Concrètes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9615" y="1531739"/>
            <a:ext cx="131711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Les applications d'un tel système sont vastes, allant de l'analyse marketing à la gestion de la relation client, en passant par la recherche.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2567940"/>
            <a:ext cx="3163967" cy="316396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89" y="2567940"/>
            <a:ext cx="3163967" cy="316396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544" y="2567940"/>
            <a:ext cx="3163967" cy="316396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198" y="2567940"/>
            <a:ext cx="3163967" cy="3163967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729615" y="6101120"/>
            <a:ext cx="13171170" cy="1534716"/>
          </a:xfrm>
          <a:prstGeom prst="roundRect">
            <a:avLst>
              <a:gd name="adj" fmla="val 2038"/>
            </a:avLst>
          </a:prstGeom>
          <a:solidFill>
            <a:srgbClr val="988A81"/>
          </a:solidFill>
          <a:ln/>
        </p:spPr>
      </p:sp>
      <p:sp>
        <p:nvSpPr>
          <p:cNvPr id="9" name="Shape 3"/>
          <p:cNvSpPr/>
          <p:nvPr/>
        </p:nvSpPr>
        <p:spPr>
          <a:xfrm>
            <a:off x="729615" y="6101120"/>
            <a:ext cx="4390311" cy="1534716"/>
          </a:xfrm>
          <a:prstGeom prst="roundRect">
            <a:avLst>
              <a:gd name="adj" fmla="val 2038"/>
            </a:avLst>
          </a:prstGeom>
          <a:solidFill>
            <a:srgbClr val="988A81"/>
          </a:solidFill>
          <a:ln/>
        </p:spPr>
      </p:sp>
      <p:sp>
        <p:nvSpPr>
          <p:cNvPr id="10" name="Text 4"/>
          <p:cNvSpPr/>
          <p:nvPr/>
        </p:nvSpPr>
        <p:spPr>
          <a:xfrm>
            <a:off x="938093" y="6309598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Analyse Marketing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938093" y="6760369"/>
            <a:ext cx="36606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Suivi des performances de campagnes et préférences clients.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119926" y="6101120"/>
            <a:ext cx="4390430" cy="1534716"/>
          </a:xfrm>
          <a:prstGeom prst="rect">
            <a:avLst/>
          </a:prstGeom>
          <a:solidFill>
            <a:srgbClr val="988A81"/>
          </a:solidFill>
          <a:ln/>
        </p:spPr>
      </p:sp>
      <p:sp>
        <p:nvSpPr>
          <p:cNvPr id="13" name="Shape 7"/>
          <p:cNvSpPr/>
          <p:nvPr/>
        </p:nvSpPr>
        <p:spPr>
          <a:xfrm>
            <a:off x="5119926" y="6101120"/>
            <a:ext cx="22860" cy="1534716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14" name="Text 8"/>
          <p:cNvSpPr/>
          <p:nvPr/>
        </p:nvSpPr>
        <p:spPr>
          <a:xfrm>
            <a:off x="5641062" y="6309598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CRM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5641062" y="6760369"/>
            <a:ext cx="3348157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Collecte d'informations clients pour un service personnalisé.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4859417" y="6607909"/>
            <a:ext cx="521137" cy="521137"/>
          </a:xfrm>
          <a:prstGeom prst="roundRect">
            <a:avLst>
              <a:gd name="adj" fmla="val 6001"/>
            </a:avLst>
          </a:prstGeom>
          <a:solidFill>
            <a:srgbClr val="3E2513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671" y="6705540"/>
            <a:ext cx="260509" cy="325755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9510355" y="6101120"/>
            <a:ext cx="4390430" cy="1534716"/>
          </a:xfrm>
          <a:prstGeom prst="rect">
            <a:avLst/>
          </a:prstGeom>
          <a:solidFill>
            <a:srgbClr val="988A81"/>
          </a:solidFill>
          <a:ln/>
        </p:spPr>
      </p:sp>
      <p:sp>
        <p:nvSpPr>
          <p:cNvPr id="19" name="Shape 12"/>
          <p:cNvSpPr/>
          <p:nvPr/>
        </p:nvSpPr>
        <p:spPr>
          <a:xfrm>
            <a:off x="9510355" y="6101120"/>
            <a:ext cx="22860" cy="1534716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20" name="Text 13"/>
          <p:cNvSpPr/>
          <p:nvPr/>
        </p:nvSpPr>
        <p:spPr>
          <a:xfrm>
            <a:off x="10031492" y="6309598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Recherche</a:t>
            </a:r>
            <a:endParaRPr lang="en-US" sz="2050" dirty="0"/>
          </a:p>
        </p:txBody>
      </p:sp>
      <p:sp>
        <p:nvSpPr>
          <p:cNvPr id="21" name="Text 14"/>
          <p:cNvSpPr/>
          <p:nvPr/>
        </p:nvSpPr>
        <p:spPr>
          <a:xfrm>
            <a:off x="10031492" y="6760369"/>
            <a:ext cx="366081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Collecte de données pour études sociologiques ou scientifiques.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9249847" y="6607909"/>
            <a:ext cx="521137" cy="521137"/>
          </a:xfrm>
          <a:prstGeom prst="roundRect">
            <a:avLst>
              <a:gd name="adj" fmla="val 6001"/>
            </a:avLst>
          </a:prstGeom>
          <a:solidFill>
            <a:srgbClr val="3E2513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0101" y="6705540"/>
            <a:ext cx="260509" cy="325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40179" y="3270409"/>
            <a:ext cx="2774871" cy="1070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49379" y="2242423"/>
            <a:ext cx="7645241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678</Words>
  <Application>Microsoft Office PowerPoint</Application>
  <PresentationFormat>Personnalisé</PresentationFormat>
  <Paragraphs>86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Trebuchet MS</vt:lpstr>
      <vt:lpstr>Source Serif 4</vt:lpstr>
      <vt:lpstr>Wingdings 3</vt:lpstr>
      <vt:lpstr>Calibri</vt:lpstr>
      <vt:lpstr>Platypi Medium</vt:lpstr>
      <vt:lpstr>Wingdings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lastModifiedBy>Mika Nirina</cp:lastModifiedBy>
  <cp:revision>11</cp:revision>
  <dcterms:created xsi:type="dcterms:W3CDTF">2025-09-04T22:59:38Z</dcterms:created>
  <dcterms:modified xsi:type="dcterms:W3CDTF">2025-09-05T11:48:16Z</dcterms:modified>
</cp:coreProperties>
</file>